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Encode Sans ExtraLight"/>
      <p:regular r:id="rId59"/>
      <p:bold r:id="rId60"/>
    </p:embeddedFont>
    <p:embeddedFont>
      <p:font typeface="Encode Sans"/>
      <p:regular r:id="rId61"/>
      <p:bold r:id="rId62"/>
    </p:embeddedFont>
    <p:embeddedFont>
      <p:font typeface="Encode Sans Medium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EncodeSans-bold.fntdata"/><Relationship Id="rId61" Type="http://schemas.openxmlformats.org/officeDocument/2006/relationships/font" Target="fonts/EncodeSans-regular.fntdata"/><Relationship Id="rId20" Type="http://schemas.openxmlformats.org/officeDocument/2006/relationships/slide" Target="slides/slide16.xml"/><Relationship Id="rId64" Type="http://schemas.openxmlformats.org/officeDocument/2006/relationships/font" Target="fonts/EncodeSansMedium-bold.fntdata"/><Relationship Id="rId63" Type="http://schemas.openxmlformats.org/officeDocument/2006/relationships/font" Target="fonts/EncodeSansMedium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EncodeSansExtraLight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EncodeSansExtraLight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bce52706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bce527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bdad3bde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bdad3bd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ec3b5b9e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ec3b5b9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ec3b5b9e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0ec3b5b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ec3b5b9e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ec3b5b9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bf956f9a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bf956f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ec3b5b9e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ec3b5b9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ec3b5b9e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ec3b5b9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ec3b5b9e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ec3b5b9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ec3b5b9e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ec3b5b9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ec3b5b9e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ec3b5b9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ec3b5b9e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ec3b5b9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ec3b5b9e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ec3b5b9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ec3b5b9e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ec3b5b9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ec3b5b9e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ec3b5b9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ec3b5b9e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ec3b5b9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bdad3bde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bdad3b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ec3b5b9e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0ec3b5b9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ec3b5b9e_0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ec3b5b9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ec3b5b9e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ec3b5b9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ec3b5b9e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ec3b5b9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ec3b5b9e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ec3b5b9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ec3b5b9e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ec3b5b9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22942bab_0_7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22942bab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25239fb4_25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25239fb4_2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25239fb4_25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25239fb4_2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25239fb4_25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325239fb4_2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bdad3bde_0_4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bdad3bd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325239fb4_25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325239fb4_2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25239fb4_25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25239fb4_2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25239fb4_25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325239fb4_2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25239fb4_25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25239fb4_2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25239fb4_25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325239fb4_2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25239fb4_76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25239fb4_7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25239fb4_76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25239fb4_7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325239fb4_76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325239fb4_7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25239fb4_76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325239fb4_7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25239fb4_76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325239fb4_7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bdad3bde_0_4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bdad3bde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325239fb4_76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325239fb4_7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25239fb4_76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25239fb4_7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25239fb4_25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325239fb4_2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bdad3bde_0_5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bdad3bd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bf956f9a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bf956f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bf956f9a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bf956f9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BA3B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BA3B2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รูปแบบที่กำหนดเอง">
  <p:cSld name="AUTOLAYOUT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BA3B2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cap="flat" cmpd="sng" w="19050">
            <a:solidFill>
              <a:srgbClr val="F55C2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cap="flat" cmpd="sng" w="19050">
            <a:solidFill>
              <a:srgbClr val="BA3B2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404225" y="1194150"/>
            <a:ext cx="6335400" cy="30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▪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3593400" y="8451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b="1" sz="6800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8" name="Google Shape;28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cap="flat" cmpd="sng" w="19050">
              <a:solidFill>
                <a:srgbClr val="BA3B2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29" name="Google Shape;29;p5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" name="Google Shape;31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F55C2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hort + 1 column + image">
  <p:cSld name="TITLE_AND_BODY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37" name="Google Shape;37;p6"/>
            <p:cNvCxnSpPr/>
            <p:nvPr/>
          </p:nvCxnSpPr>
          <p:spPr>
            <a:xfrm>
              <a:off x="-11050" y="887200"/>
              <a:ext cx="4312200" cy="0"/>
            </a:xfrm>
            <a:prstGeom prst="straightConnector1">
              <a:avLst/>
            </a:prstGeom>
            <a:noFill/>
            <a:ln cap="flat" cmpd="sng" w="19050">
              <a:solidFill>
                <a:srgbClr val="BA3B2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38" name="Google Shape;38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" name="Google Shape;40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F55C2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" name="Google Shape;41;p6"/>
          <p:cNvSpPr txBox="1"/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6" name="Google Shape;46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cap="flat" cmpd="sng" w="19050">
              <a:solidFill>
                <a:srgbClr val="BA3B2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47" name="Google Shape;47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F55C2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" name="Google Shape;50;p7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56" name="Google Shape;56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cap="flat" cmpd="sng" w="19050">
              <a:solidFill>
                <a:srgbClr val="BA3B2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57" name="Google Shape;57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" name="Google Shape;59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F55C2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3089850" y="1200150"/>
            <a:ext cx="2416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63" name="Google Shape;63;p8"/>
          <p:cNvSpPr txBox="1"/>
          <p:nvPr>
            <p:ph idx="3" type="body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9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67" name="Google Shape;67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cap="flat" cmpd="sng" w="19050">
              <a:solidFill>
                <a:srgbClr val="BA3B2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68" name="Google Shape;68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" name="Google Shape;70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F55C2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" name="Google Shape;71;p9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457200" y="0"/>
            <a:ext cx="8229600" cy="8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" name="Google Shape;78;p10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cap="flat" cmpd="sng" w="19050">
            <a:solidFill>
              <a:srgbClr val="BA3B2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27272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://bit.ly/bundit-profil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hyperlink" Target="https://drive.google.com/file/d/0Bz05uw2IfG0MVlpSTHJwZ2F0NFE/view?usp=sharing" TargetMode="External"/><Relationship Id="rId22" Type="http://schemas.openxmlformats.org/officeDocument/2006/relationships/hyperlink" Target="https://livecmruac-my.sharepoint.com/:f:/g/personal/bundit_nun_cmru_ac_th/EtD525x_FZhDuYlu8P5eLgcBQ45lx4uZSJrkES7_ezwPcg?e=7gi67b" TargetMode="External"/><Relationship Id="rId21" Type="http://schemas.openxmlformats.org/officeDocument/2006/relationships/image" Target="../media/image20.png"/><Relationship Id="rId24" Type="http://schemas.openxmlformats.org/officeDocument/2006/relationships/hyperlink" Target="https://livecmruac-my.sharepoint.com/:b:/g/personal/bundit_nun_cmru_ac_th/EesBoEjE541JsZqlA8WS1ZEB_BVGAJZddJeG9hGDp0sMIQ?e=zulvce" TargetMode="External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deigniter.com/download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nodejs.org/en/download/" TargetMode="External"/><Relationship Id="rId25" Type="http://schemas.openxmlformats.org/officeDocument/2006/relationships/image" Target="../media/image21.png"/><Relationship Id="rId5" Type="http://schemas.openxmlformats.org/officeDocument/2006/relationships/hyperlink" Target="https://getbootstrap.com/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getcomposer.org/" TargetMode="External"/><Relationship Id="rId8" Type="http://schemas.openxmlformats.org/officeDocument/2006/relationships/image" Target="../media/image6.png"/><Relationship Id="rId11" Type="http://schemas.openxmlformats.org/officeDocument/2006/relationships/hyperlink" Target="https://git-scm.com/downloads" TargetMode="External"/><Relationship Id="rId10" Type="http://schemas.openxmlformats.org/officeDocument/2006/relationships/image" Target="../media/image27.png"/><Relationship Id="rId13" Type="http://schemas.openxmlformats.org/officeDocument/2006/relationships/hyperlink" Target="https://code.visualstudio.com/download" TargetMode="External"/><Relationship Id="rId12" Type="http://schemas.openxmlformats.org/officeDocument/2006/relationships/image" Target="../media/image3.png"/><Relationship Id="rId15" Type="http://schemas.openxmlformats.org/officeDocument/2006/relationships/hyperlink" Target="https://www.apachefriends.org/download.html" TargetMode="External"/><Relationship Id="rId14" Type="http://schemas.openxmlformats.org/officeDocument/2006/relationships/image" Target="../media/image1.png"/><Relationship Id="rId17" Type="http://schemas.openxmlformats.org/officeDocument/2006/relationships/hyperlink" Target="https://yarnpkg.com/en/" TargetMode="External"/><Relationship Id="rId16" Type="http://schemas.openxmlformats.org/officeDocument/2006/relationships/image" Target="../media/image13.png"/><Relationship Id="rId19" Type="http://schemas.openxmlformats.org/officeDocument/2006/relationships/image" Target="../media/image15.png"/><Relationship Id="rId18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load-slice-c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การสร้างเว็บแอพพลิเคชั่น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ในศตวรรษที่ 21</a:t>
            </a:r>
            <a:endParaRPr sz="3600"/>
          </a:p>
        </p:txBody>
      </p:sp>
      <p:sp>
        <p:nvSpPr>
          <p:cNvPr id="95" name="Google Shape;95;p14"/>
          <p:cNvSpPr txBox="1"/>
          <p:nvPr/>
        </p:nvSpPr>
        <p:spPr>
          <a:xfrm>
            <a:off x="1682750" y="2469900"/>
            <a:ext cx="57783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B26B"/>
                </a:solidFill>
              </a:rPr>
              <a:t>โดย นายบัณฑิต นันทะเทศ</a:t>
            </a:r>
            <a:r>
              <a:rPr lang="en">
                <a:solidFill>
                  <a:srgbClr val="F6B26B"/>
                </a:solidFill>
              </a:rPr>
              <a:t>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นักวิชาการคอมพิวเตอร์ </a:t>
            </a:r>
            <a:endParaRPr sz="10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สังกัดสำนักดิจิทัลเพื่อการศึกษา มหาวิทยาลัยราชภัฏเชียงใหม่</a:t>
            </a:r>
            <a:endParaRPr sz="1000">
              <a:solidFill>
                <a:srgbClr val="EFEFEF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95" y="3871663"/>
            <a:ext cx="752648" cy="8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900" y="3900725"/>
            <a:ext cx="1022520" cy="8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4275" y="3856644"/>
            <a:ext cx="752650" cy="92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5850" y="4024724"/>
            <a:ext cx="1088525" cy="5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7069" y="4024725"/>
            <a:ext cx="960981" cy="5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7600" y="3877750"/>
            <a:ext cx="881750" cy="8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1110" y="3750288"/>
            <a:ext cx="1141775" cy="11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>
            <a:hlinkClick r:id="rId10"/>
          </p:cNvPr>
          <p:cNvSpPr txBox="1"/>
          <p:nvPr/>
        </p:nvSpPr>
        <p:spPr>
          <a:xfrm>
            <a:off x="3355425" y="2587825"/>
            <a:ext cx="2560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r>
              <a:rPr lang="en"/>
              <a:t> WEB APPLICATION ? </a:t>
            </a:r>
            <a:endParaRPr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549600" y="4708750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</a:t>
            </a:r>
            <a:r>
              <a:rPr lang="en" sz="1000">
                <a:solidFill>
                  <a:srgbClr val="F6B26B"/>
                </a:solidFill>
              </a:rPr>
              <a:t>ศตวรรษ</a:t>
            </a:r>
            <a:r>
              <a:rPr lang="en" sz="1000">
                <a:solidFill>
                  <a:srgbClr val="F6B26B"/>
                </a:solidFill>
              </a:rPr>
              <a:t>ที่ 21</a:t>
            </a:r>
            <a:endParaRPr sz="1000">
              <a:solidFill>
                <a:srgbClr val="F6B26B"/>
              </a:solidFill>
            </a:endParaRPr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549600" y="1063375"/>
            <a:ext cx="3639000" cy="17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</a:pPr>
            <a:r>
              <a:rPr b="1" lang="en" sz="1200"/>
              <a:t>Anywhere &amp; anytime </a:t>
            </a:r>
            <a:endParaRPr b="1" sz="1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</a:pPr>
            <a:r>
              <a:rPr b="1" lang="en" sz="1200"/>
              <a:t>No install required</a:t>
            </a:r>
            <a:endParaRPr b="1" sz="1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</a:pPr>
            <a:r>
              <a:rPr b="1" lang="en" sz="1200"/>
              <a:t>Any devices (with web browser) </a:t>
            </a:r>
            <a:endParaRPr b="1" sz="1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</a:pPr>
            <a:r>
              <a:rPr b="1" lang="en" sz="1200"/>
              <a:t>Easy to development &amp; migrate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000" y="1283088"/>
            <a:ext cx="4650600" cy="257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idx="4294967295" type="ctrTitle"/>
          </p:nvPr>
        </p:nvSpPr>
        <p:spPr>
          <a:xfrm>
            <a:off x="219300" y="184500"/>
            <a:ext cx="48495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55C21"/>
                </a:solidFill>
              </a:rPr>
              <a:t>WEB APPLICATION FRAMEWORK ?</a:t>
            </a:r>
            <a:endParaRPr>
              <a:solidFill>
                <a:srgbClr val="F55C21"/>
              </a:solidFill>
            </a:endParaRPr>
          </a:p>
        </p:txBody>
      </p:sp>
      <p:pic>
        <p:nvPicPr>
          <p:cNvPr descr="photo-1434030216411-0b793f4b4173.jpg"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14210" r="10084" t="0"/>
          <a:stretch/>
        </p:blipFill>
        <p:spPr>
          <a:xfrm>
            <a:off x="5666175" y="0"/>
            <a:ext cx="3477825" cy="4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ผลการค้นหารูปภาพสำหรับ web framework"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00" y="2100675"/>
            <a:ext cx="5245176" cy="2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219175" y="871150"/>
            <a:ext cx="52452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ชุดคำสั่งที่ออกแบบมาเพื่อการเขียนเว็บแอพพลิเคชั่น กำหนดมาตรฐานการเขียนเป็นรูปแบบ ปลอดภัย และทำให้การเขียนโค๊ดได้ง่ายขึ้น โดยมีส่วนใหญ่จะมีส่วนจัดการ library, database, หรือแม้แต่ template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549600" y="4708750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</a:t>
            </a:r>
            <a:r>
              <a:rPr lang="en" sz="1000">
                <a:solidFill>
                  <a:srgbClr val="F6B26B"/>
                </a:solidFill>
              </a:rPr>
              <a:t>ศตวรรษ</a:t>
            </a:r>
            <a:r>
              <a:rPr lang="en" sz="1000">
                <a:solidFill>
                  <a:srgbClr val="F6B26B"/>
                </a:solidFill>
              </a:rPr>
              <a:t>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subTitle"/>
          </p:nvPr>
        </p:nvSpPr>
        <p:spPr>
          <a:xfrm>
            <a:off x="1735663" y="2823916"/>
            <a:ext cx="5672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"/>
                <a:ea typeface="Encode Sans"/>
                <a:cs typeface="Encode Sans"/>
                <a:sym typeface="Encode Sans"/>
              </a:rPr>
              <a:t>CODEIGNITER WEB FRAMEWORK</a:t>
            </a: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grpSp>
        <p:nvGrpSpPr>
          <p:cNvPr id="213" name="Google Shape;213;p25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214" name="Google Shape;214;p25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400" y="191050"/>
            <a:ext cx="1832624" cy="21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111525" y="44339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</a:t>
            </a:r>
            <a:r>
              <a:rPr lang="en" sz="1000">
                <a:solidFill>
                  <a:srgbClr val="F6B26B"/>
                </a:solidFill>
              </a:rPr>
              <a:t>ศตวรรษ</a:t>
            </a:r>
            <a:r>
              <a:rPr lang="en" sz="1000">
                <a:solidFill>
                  <a:srgbClr val="F6B26B"/>
                </a:solidFill>
              </a:rPr>
              <a:t>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457200" y="0"/>
            <a:ext cx="8229600" cy="8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latin typeface="Encode Sans Medium"/>
                <a:ea typeface="Encode Sans Medium"/>
                <a:cs typeface="Encode Sans Medium"/>
                <a:sym typeface="Encode Sans Medium"/>
              </a:rPr>
              <a:t>MOST POPULAR PHP FRAMEWORK</a:t>
            </a:r>
            <a:endParaRPr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000" y="1106525"/>
            <a:ext cx="5982148" cy="28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/>
        </p:nvSpPr>
        <p:spPr>
          <a:xfrm>
            <a:off x="1580925" y="4071763"/>
            <a:ext cx="5982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ผลสำรวจเมื่อปี 2017 ที่มา https://coderseye.com/best-php-frameworks-for-web-developers/</a:t>
            </a:r>
            <a:endParaRPr sz="1000">
              <a:solidFill>
                <a:srgbClr val="F6B26B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242000" y="4708750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</a:t>
            </a:r>
            <a:r>
              <a:rPr lang="en" sz="1000">
                <a:solidFill>
                  <a:srgbClr val="F6B26B"/>
                </a:solidFill>
              </a:rPr>
              <a:t>ศตวรรษ</a:t>
            </a:r>
            <a:r>
              <a:rPr lang="en" sz="1000">
                <a:solidFill>
                  <a:srgbClr val="F6B26B"/>
                </a:solidFill>
              </a:rPr>
              <a:t>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CODEIGNITER ?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549600" y="1169675"/>
            <a:ext cx="33432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Open Source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Tons of Library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Fast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Secure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MVC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URL Friendly </a:t>
            </a:r>
            <a:endParaRPr/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3377" y="3990750"/>
            <a:ext cx="462774" cy="5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4899350" y="1169675"/>
            <a:ext cx="33432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Helpers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Language system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Query Builder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Multiple Database Support</a:t>
            </a:r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549600" y="4708750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</a:t>
            </a:r>
            <a:r>
              <a:rPr lang="en" sz="1000">
                <a:solidFill>
                  <a:srgbClr val="F6B26B"/>
                </a:solidFill>
              </a:rPr>
              <a:t>ศตวรรษ</a:t>
            </a:r>
            <a:r>
              <a:rPr lang="en" sz="1000">
                <a:solidFill>
                  <a:srgbClr val="F6B26B"/>
                </a:solidFill>
              </a:rPr>
              <a:t>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B9C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TOOLS</a:t>
            </a:r>
            <a:endParaRPr/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95" y="1255975"/>
            <a:ext cx="752648" cy="8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600" y="3617338"/>
            <a:ext cx="752650" cy="63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7500" y="3471425"/>
            <a:ext cx="752650" cy="9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24800" y="1400337"/>
            <a:ext cx="989349" cy="60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9600" y="2507275"/>
            <a:ext cx="752650" cy="7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87200" y="1320712"/>
            <a:ext cx="752650" cy="76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87201" y="2504750"/>
            <a:ext cx="752650" cy="75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43149" y="2507275"/>
            <a:ext cx="752650" cy="7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19">
            <a:alphaModFix amt="27000"/>
          </a:blip>
          <a:stretch>
            <a:fillRect/>
          </a:stretch>
        </p:blipFill>
        <p:spPr>
          <a:xfrm>
            <a:off x="4799100" y="178775"/>
            <a:ext cx="3883525" cy="38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549600" y="4708750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</a:t>
            </a:r>
            <a:r>
              <a:rPr lang="en" sz="1000">
                <a:solidFill>
                  <a:srgbClr val="F6B26B"/>
                </a:solidFill>
              </a:rPr>
              <a:t>ศตวรรษ</a:t>
            </a:r>
            <a:r>
              <a:rPr lang="en" sz="1000">
                <a:solidFill>
                  <a:srgbClr val="F6B26B"/>
                </a:solidFill>
              </a:rPr>
              <a:t>ที่ 21</a:t>
            </a:r>
            <a:endParaRPr sz="1000">
              <a:solidFill>
                <a:srgbClr val="F6B26B"/>
              </a:solidFill>
            </a:endParaRPr>
          </a:p>
        </p:txBody>
      </p:sp>
      <p:pic>
        <p:nvPicPr>
          <p:cNvPr id="262" name="Google Shape;262;p29">
            <a:hlinkClick r:id="rId20"/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283975" y="3497901"/>
            <a:ext cx="871000" cy="8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/>
          <p:nvPr/>
        </p:nvSpPr>
        <p:spPr>
          <a:xfrm rot="701722">
            <a:off x="3127161" y="3424840"/>
            <a:ext cx="1915423" cy="1169003"/>
          </a:xfrm>
          <a:custGeom>
            <a:rect b="b" l="l" r="r" t="t"/>
            <a:pathLst>
              <a:path extrusionOk="0" h="46762" w="76620">
                <a:moveTo>
                  <a:pt x="76620" y="24805"/>
                </a:moveTo>
                <a:cubicBezTo>
                  <a:pt x="73272" y="4702"/>
                  <a:pt x="38336" y="-5153"/>
                  <a:pt x="19575" y="2807"/>
                </a:cubicBezTo>
                <a:cubicBezTo>
                  <a:pt x="7293" y="8018"/>
                  <a:pt x="-3085" y="25504"/>
                  <a:pt x="933" y="38227"/>
                </a:cubicBezTo>
                <a:cubicBezTo>
                  <a:pt x="9076" y="64014"/>
                  <a:pt x="56007" y="24539"/>
                  <a:pt x="75129" y="5417"/>
                </a:cubicBez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Google Shape;264;p29"/>
          <p:cNvSpPr txBox="1"/>
          <p:nvPr/>
        </p:nvSpPr>
        <p:spPr>
          <a:xfrm>
            <a:off x="5014875" y="3799650"/>
            <a:ext cx="16311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HTML Mockup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5" name="Google Shape;265;p29">
            <a:hlinkClick r:id="rId22"/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703400" y="1320701"/>
            <a:ext cx="764450" cy="7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 rot="1773563">
            <a:off x="5617173" y="1073416"/>
            <a:ext cx="879480" cy="837407"/>
          </a:xfrm>
          <a:custGeom>
            <a:rect b="b" l="l" r="r" t="t"/>
            <a:pathLst>
              <a:path extrusionOk="0" h="33498" w="35181">
                <a:moveTo>
                  <a:pt x="35181" y="0"/>
                </a:moveTo>
                <a:cubicBezTo>
                  <a:pt x="25010" y="0"/>
                  <a:pt x="14551" y="7603"/>
                  <a:pt x="9454" y="16405"/>
                </a:cubicBezTo>
                <a:cubicBezTo>
                  <a:pt x="7499" y="19781"/>
                  <a:pt x="6429" y="23597"/>
                  <a:pt x="4980" y="27218"/>
                </a:cubicBezTo>
                <a:cubicBezTo>
                  <a:pt x="4191" y="29190"/>
                  <a:pt x="4017" y="34882"/>
                  <a:pt x="2743" y="33183"/>
                </a:cubicBezTo>
                <a:cubicBezTo>
                  <a:pt x="1133" y="31037"/>
                  <a:pt x="2079" y="27753"/>
                  <a:pt x="879" y="25354"/>
                </a:cubicBezTo>
                <a:cubicBezTo>
                  <a:pt x="0" y="23597"/>
                  <a:pt x="2013" y="29122"/>
                  <a:pt x="2743" y="30946"/>
                </a:cubicBezTo>
                <a:cubicBezTo>
                  <a:pt x="3763" y="33495"/>
                  <a:pt x="8200" y="30201"/>
                  <a:pt x="10946" y="30201"/>
                </a:cubicBezTo>
              </a:path>
            </a:pathLst>
          </a:custGeom>
          <a:noFill/>
          <a:ln cap="flat" cmpd="sng" w="1905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Google Shape;267;p29"/>
          <p:cNvSpPr txBox="1"/>
          <p:nvPr/>
        </p:nvSpPr>
        <p:spPr>
          <a:xfrm>
            <a:off x="6645975" y="1178913"/>
            <a:ext cx="1752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Database Mockup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8" name="Google Shape;268;p29">
            <a:hlinkClick r:id="rId24"/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03400" y="2494875"/>
            <a:ext cx="752650" cy="7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/>
          <p:nvPr/>
        </p:nvSpPr>
        <p:spPr>
          <a:xfrm>
            <a:off x="4742022" y="3262450"/>
            <a:ext cx="936508" cy="162573"/>
          </a:xfrm>
          <a:custGeom>
            <a:rect b="b" l="l" r="r" t="t"/>
            <a:pathLst>
              <a:path extrusionOk="0" h="7620" w="32811">
                <a:moveTo>
                  <a:pt x="0" y="1563"/>
                </a:moveTo>
                <a:cubicBezTo>
                  <a:pt x="1216" y="3647"/>
                  <a:pt x="1782" y="6865"/>
                  <a:pt x="4102" y="7528"/>
                </a:cubicBezTo>
                <a:cubicBezTo>
                  <a:pt x="6668" y="8261"/>
                  <a:pt x="7182" y="-2145"/>
                  <a:pt x="7830" y="444"/>
                </a:cubicBezTo>
                <a:cubicBezTo>
                  <a:pt x="7844" y="501"/>
                  <a:pt x="8346" y="5797"/>
                  <a:pt x="8576" y="6410"/>
                </a:cubicBezTo>
                <a:cubicBezTo>
                  <a:pt x="9040" y="7647"/>
                  <a:pt x="10238" y="3800"/>
                  <a:pt x="11559" y="3800"/>
                </a:cubicBezTo>
                <a:cubicBezTo>
                  <a:pt x="13141" y="3800"/>
                  <a:pt x="13460" y="6533"/>
                  <a:pt x="14914" y="7156"/>
                </a:cubicBezTo>
                <a:cubicBezTo>
                  <a:pt x="16451" y="7814"/>
                  <a:pt x="16598" y="3427"/>
                  <a:pt x="18270" y="3427"/>
                </a:cubicBezTo>
                <a:cubicBezTo>
                  <a:pt x="19627" y="3427"/>
                  <a:pt x="17710" y="5664"/>
                  <a:pt x="19015" y="6037"/>
                </a:cubicBezTo>
                <a:cubicBezTo>
                  <a:pt x="20112" y="6351"/>
                  <a:pt x="25502" y="5516"/>
                  <a:pt x="25727" y="5291"/>
                </a:cubicBezTo>
                <a:cubicBezTo>
                  <a:pt x="27153" y="3866"/>
                  <a:pt x="26025" y="2489"/>
                  <a:pt x="27964" y="1936"/>
                </a:cubicBezTo>
                <a:cubicBezTo>
                  <a:pt x="29232" y="1574"/>
                  <a:pt x="27874" y="3312"/>
                  <a:pt x="28337" y="4546"/>
                </a:cubicBezTo>
                <a:cubicBezTo>
                  <a:pt x="28889" y="6018"/>
                  <a:pt x="32314" y="4545"/>
                  <a:pt x="32811" y="3054"/>
                </a:cubicBezTo>
              </a:path>
            </a:pathLst>
          </a:custGeom>
          <a:noFill/>
          <a:ln cap="flat" cmpd="sng" w="19050">
            <a:solidFill>
              <a:srgbClr val="BA3B2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Google Shape;270;p29"/>
          <p:cNvSpPr txBox="1"/>
          <p:nvPr/>
        </p:nvSpPr>
        <p:spPr>
          <a:xfrm>
            <a:off x="5678525" y="3159238"/>
            <a:ext cx="1178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CI Manual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CLONE GIT FROM GITHUB</a:t>
            </a:r>
            <a:endParaRPr/>
          </a:p>
        </p:txBody>
      </p: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0"/>
          <p:cNvSpPr txBox="1"/>
          <p:nvPr/>
        </p:nvSpPr>
        <p:spPr>
          <a:xfrm>
            <a:off x="374100" y="843150"/>
            <a:ext cx="8395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1F0F0"/>
                </a:highlight>
              </a:rPr>
              <a:t>git clone https</a:t>
            </a:r>
            <a:r>
              <a:rPr lang="en" sz="1800">
                <a:solidFill>
                  <a:srgbClr val="806030"/>
                </a:solidFill>
                <a:highlight>
                  <a:srgbClr val="F1F0F0"/>
                </a:highlight>
              </a:rPr>
              <a:t>:</a:t>
            </a:r>
            <a:r>
              <a:rPr lang="en" sz="1800">
                <a:solidFill>
                  <a:srgbClr val="40015A"/>
                </a:solidFill>
                <a:highlight>
                  <a:srgbClr val="F1F0F0"/>
                </a:highlight>
              </a:rPr>
              <a:t>//github.com/</a:t>
            </a:r>
            <a:r>
              <a:rPr lang="en" sz="1800">
                <a:solidFill>
                  <a:srgbClr val="40015A"/>
                </a:solidFill>
                <a:highlight>
                  <a:srgbClr val="F1F0F0"/>
                </a:highlight>
              </a:rPr>
              <a:t>username</a:t>
            </a:r>
            <a:r>
              <a:rPr lang="en" sz="1800">
                <a:solidFill>
                  <a:srgbClr val="40015A"/>
                </a:solidFill>
                <a:highlight>
                  <a:srgbClr val="F1F0F0"/>
                </a:highlight>
              </a:rPr>
              <a:t>/</a:t>
            </a:r>
            <a:r>
              <a:rPr lang="en" sz="1800">
                <a:solidFill>
                  <a:srgbClr val="40015A"/>
                </a:solidFill>
                <a:highlight>
                  <a:srgbClr val="F1F0F0"/>
                </a:highlight>
              </a:rPr>
              <a:t>reponame</a:t>
            </a:r>
            <a:r>
              <a:rPr lang="en" sz="1800">
                <a:solidFill>
                  <a:srgbClr val="40015A"/>
                </a:solidFill>
                <a:highlight>
                  <a:srgbClr val="F1F0F0"/>
                </a:highlight>
              </a:rPr>
              <a:t>.git</a:t>
            </a:r>
            <a:r>
              <a:rPr lang="en" sz="1800">
                <a:solidFill>
                  <a:schemeClr val="dk1"/>
                </a:solidFill>
                <a:highlight>
                  <a:srgbClr val="F1F0F0"/>
                </a:highlight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F1F0F0"/>
                </a:highlight>
              </a:rPr>
              <a:t>foldername</a:t>
            </a:r>
            <a:endParaRPr sz="1800">
              <a:solidFill>
                <a:schemeClr val="dk1"/>
              </a:solidFill>
              <a:highlight>
                <a:srgbClr val="F1F0F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1F0F0"/>
                </a:highlight>
              </a:rPr>
              <a:t>เช่น</a:t>
            </a:r>
            <a:endParaRPr sz="1800">
              <a:solidFill>
                <a:schemeClr val="dk1"/>
              </a:solidFill>
              <a:highlight>
                <a:srgbClr val="F1F0F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1F0F0"/>
                </a:highlight>
              </a:rPr>
              <a:t>git clone https</a:t>
            </a:r>
            <a:r>
              <a:rPr lang="en" sz="1800">
                <a:solidFill>
                  <a:srgbClr val="806030"/>
                </a:solidFill>
                <a:highlight>
                  <a:srgbClr val="F1F0F0"/>
                </a:highlight>
              </a:rPr>
              <a:t>:</a:t>
            </a:r>
            <a:r>
              <a:rPr lang="en" sz="1800">
                <a:solidFill>
                  <a:srgbClr val="40015A"/>
                </a:solidFill>
                <a:highlight>
                  <a:srgbClr val="F1F0F0"/>
                </a:highlight>
              </a:rPr>
              <a:t>//github.com/silkyland/ci.git</a:t>
            </a:r>
            <a:r>
              <a:rPr lang="en" sz="1800">
                <a:solidFill>
                  <a:schemeClr val="dk1"/>
                </a:solidFill>
                <a:highlight>
                  <a:srgbClr val="F1F0F0"/>
                </a:highlight>
              </a:rPr>
              <a:t> ci</a:t>
            </a:r>
            <a:endParaRPr sz="1800">
              <a:solidFill>
                <a:schemeClr val="dk1"/>
              </a:solidFill>
              <a:highlight>
                <a:srgbClr val="F1F0F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1F0F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1F0F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 GIT FOR FIRST TIME</a:t>
            </a:r>
            <a:endParaRPr/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332550" y="1698175"/>
            <a:ext cx="8478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</a:rPr>
              <a:t>git config --global user</a:t>
            </a:r>
            <a:r>
              <a:rPr b="1" lang="en" sz="2400">
                <a:solidFill>
                  <a:srgbClr val="400000"/>
                </a:solidFill>
                <a:highlight>
                  <a:srgbClr val="F1F0F0"/>
                </a:highlight>
              </a:rPr>
              <a:t>.</a:t>
            </a: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</a:rPr>
              <a:t>name </a:t>
            </a:r>
            <a:r>
              <a:rPr lang="en" sz="2400">
                <a:solidFill>
                  <a:srgbClr val="E60000"/>
                </a:solidFill>
                <a:highlight>
                  <a:srgbClr val="F1F0F0"/>
                </a:highlight>
              </a:rPr>
              <a:t>"John Doe"</a:t>
            </a:r>
            <a:br>
              <a:rPr lang="en" sz="2400">
                <a:solidFill>
                  <a:schemeClr val="dk1"/>
                </a:solidFill>
                <a:highlight>
                  <a:srgbClr val="F1F0F0"/>
                </a:highlight>
              </a:rPr>
            </a:b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</a:rPr>
              <a:t>git config --global user</a:t>
            </a:r>
            <a:r>
              <a:rPr b="1" lang="en" sz="2400">
                <a:solidFill>
                  <a:srgbClr val="400000"/>
                </a:solidFill>
                <a:highlight>
                  <a:srgbClr val="F1F0F0"/>
                </a:highlight>
              </a:rPr>
              <a:t>.</a:t>
            </a: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</a:rPr>
              <a:t>email </a:t>
            </a:r>
            <a:r>
              <a:rPr lang="en" sz="2400">
                <a:solidFill>
                  <a:srgbClr val="E60000"/>
                </a:solidFill>
                <a:highlight>
                  <a:srgbClr val="F1F0F0"/>
                </a:highlight>
              </a:rPr>
              <a:t>"someone@domain.com"</a:t>
            </a:r>
            <a:endParaRPr sz="2400">
              <a:solidFill>
                <a:srgbClr val="E60000"/>
              </a:solidFill>
              <a:highlight>
                <a:srgbClr val="F1F0F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PUSH OUR PROJECT TO GITHUB (FIRST TIME)</a:t>
            </a:r>
            <a:endParaRPr/>
          </a:p>
        </p:txBody>
      </p:sp>
      <p:sp>
        <p:nvSpPr>
          <p:cNvPr id="290" name="Google Shape;290;p32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261250" y="1071750"/>
            <a:ext cx="863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cd  </a:t>
            </a:r>
            <a:r>
              <a:rPr lang="en" sz="2400">
                <a:solidFill>
                  <a:srgbClr val="F6B26B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ci</a:t>
            </a:r>
            <a:endParaRPr sz="2400">
              <a:solidFill>
                <a:srgbClr val="F6B26B"/>
              </a:solidFill>
              <a:highlight>
                <a:srgbClr val="F1F0F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git init</a:t>
            </a:r>
            <a:b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</a:b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git add </a:t>
            </a:r>
            <a:r>
              <a:rPr b="1" lang="en" sz="2400">
                <a:solidFill>
                  <a:srgbClr val="400000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.</a:t>
            </a:r>
            <a:b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</a:b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git commit -m </a:t>
            </a:r>
            <a:r>
              <a:rPr lang="en" sz="2400">
                <a:solidFill>
                  <a:srgbClr val="E60000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"hello github"</a:t>
            </a:r>
            <a:b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</a:b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git remote add origin https</a:t>
            </a:r>
            <a:r>
              <a:rPr lang="en" sz="2400">
                <a:solidFill>
                  <a:srgbClr val="806030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:</a:t>
            </a:r>
            <a:r>
              <a:rPr lang="en" sz="2400">
                <a:solidFill>
                  <a:srgbClr val="40015A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//github.com/username/repo.git</a:t>
            </a:r>
            <a:b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</a:b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git push </a:t>
            </a:r>
            <a:r>
              <a:rPr lang="en" sz="2400">
                <a:solidFill>
                  <a:srgbClr val="44AADD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-u</a:t>
            </a: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 origin master</a:t>
            </a:r>
            <a:endParaRPr sz="2400">
              <a:solidFill>
                <a:schemeClr val="dk1"/>
              </a:solidFill>
              <a:highlight>
                <a:srgbClr val="F1F0F0"/>
              </a:highlight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4294967295" type="ctrTitle"/>
          </p:nvPr>
        </p:nvSpPr>
        <p:spPr>
          <a:xfrm>
            <a:off x="685800" y="16595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3F3F3"/>
                </a:solidFill>
                <a:uFill>
                  <a:noFill/>
                </a:uFill>
                <a:hlinkClick r:id="rId3"/>
              </a:rPr>
              <a:t>bit.ly/load-slide-ci</a:t>
            </a:r>
            <a:endParaRPr sz="6000">
              <a:solidFill>
                <a:srgbClr val="F3F3F3"/>
              </a:solidFill>
            </a:endParaRPr>
          </a:p>
        </p:txBody>
      </p:sp>
      <p:sp>
        <p:nvSpPr>
          <p:cNvPr id="109" name="Google Shape;109;p15"/>
          <p:cNvSpPr txBox="1"/>
          <p:nvPr>
            <p:ph idx="4294967295" type="subTitle"/>
          </p:nvPr>
        </p:nvSpPr>
        <p:spPr>
          <a:xfrm>
            <a:off x="685800" y="2763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272D"/>
                </a:solidFill>
              </a:rPr>
              <a:t>ดาวน์โหลด Slide นี้โดยพิมพ์ URL ใน Web Browser </a:t>
            </a:r>
            <a:endParaRPr>
              <a:solidFill>
                <a:srgbClr val="27272D"/>
              </a:solidFill>
            </a:endParaRPr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90900" y="47087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การพัฒนาเว็บแอพพลิเคชั่นในศตวรรษที่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PUSH TO GITHUB (Save state)</a:t>
            </a:r>
            <a:endParaRPr/>
          </a:p>
        </p:txBody>
      </p:sp>
      <p:sp>
        <p:nvSpPr>
          <p:cNvPr id="297" name="Google Shape;297;p33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3"/>
          <p:cNvSpPr txBox="1"/>
          <p:nvPr/>
        </p:nvSpPr>
        <p:spPr>
          <a:xfrm>
            <a:off x="320625" y="1071750"/>
            <a:ext cx="8372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git add </a:t>
            </a:r>
            <a:r>
              <a:rPr b="1" lang="en" sz="2400">
                <a:solidFill>
                  <a:srgbClr val="400000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.</a:t>
            </a:r>
            <a:b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</a:b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git commit -m </a:t>
            </a:r>
            <a:r>
              <a:rPr lang="en" sz="2400">
                <a:solidFill>
                  <a:srgbClr val="E60000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"commit message"</a:t>
            </a:r>
            <a:endParaRPr sz="2400">
              <a:solidFill>
                <a:srgbClr val="E60000"/>
              </a:solidFill>
              <a:highlight>
                <a:srgbClr val="F1F0F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1F0F0"/>
                </a:highlight>
                <a:latin typeface="Encode Sans"/>
                <a:ea typeface="Encode Sans"/>
                <a:cs typeface="Encode Sans"/>
                <a:sym typeface="Encode Sans"/>
              </a:rPr>
              <a:t>git push</a:t>
            </a:r>
            <a:endParaRPr sz="2400">
              <a:solidFill>
                <a:srgbClr val="E60000"/>
              </a:solidFill>
              <a:highlight>
                <a:srgbClr val="F1F0F0"/>
              </a:highlight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480900" y="1871100"/>
            <a:ext cx="81822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ncode Sans"/>
                <a:ea typeface="Encode Sans"/>
                <a:cs typeface="Encode Sans"/>
                <a:sym typeface="Encode Sans"/>
              </a:rPr>
              <a:t>https://github.com/silkyland</a:t>
            </a:r>
            <a:endParaRPr sz="3000"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VSCODE </a:t>
            </a:r>
            <a:endParaRPr/>
          </a:p>
        </p:txBody>
      </p:sp>
      <p:sp>
        <p:nvSpPr>
          <p:cNvPr id="310" name="Google Shape;310;p35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549600" y="910975"/>
            <a:ext cx="68403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INSTALL EXTENSION</a:t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ncode Sans"/>
              <a:buChar char="-"/>
            </a:pPr>
            <a:r>
              <a:rPr lang="en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Auto close tag</a:t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ncode Sans"/>
              <a:buChar char="-"/>
            </a:pPr>
            <a:r>
              <a:rPr lang="en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Auto rename tag</a:t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ncode Sans"/>
              <a:buChar char="-"/>
            </a:pPr>
            <a:r>
              <a:rPr lang="en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Auto import</a:t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ncode Sans"/>
              <a:buChar char="-"/>
            </a:pPr>
            <a:r>
              <a:rPr lang="en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PHP intellisense </a:t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ncode Sans"/>
              <a:buChar char="-"/>
            </a:pPr>
            <a:r>
              <a:rPr lang="en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PHP cs fixer</a:t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Encode Sans"/>
                <a:ea typeface="Encode Sans"/>
                <a:cs typeface="Encode Sans"/>
                <a:sym typeface="Encode Sans"/>
              </a:rPr>
              <a:t>Files -&gt; Preference -&gt; settings </a:t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"php-cs-fixer.executablePath"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"php-cs-fixer.bat"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"emmet.triggerExpansionOnTab"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"terminal.integrated.shell.windows"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"C:</a:t>
            </a:r>
            <a:r>
              <a:rPr lang="en" sz="105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\\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Program Files</a:t>
            </a:r>
            <a:r>
              <a:rPr lang="en" sz="105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\\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lang="en" sz="105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\\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bin</a:t>
            </a:r>
            <a:r>
              <a:rPr lang="en" sz="105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\\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bash.exe"</a:t>
            </a:r>
            <a:endParaRPr sz="10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  OUR PROJECT</a:t>
            </a:r>
            <a:endParaRPr/>
          </a:p>
        </p:txBody>
      </p:sp>
      <p:sp>
        <p:nvSpPr>
          <p:cNvPr id="317" name="Google Shape;317;p36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2885700" y="2458200"/>
            <a:ext cx="33726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</a:t>
            </a:r>
            <a:r>
              <a:rPr lang="en" sz="2400">
                <a:solidFill>
                  <a:schemeClr val="lt1"/>
                </a:solidFill>
              </a:rPr>
              <a:t>hp -S localhost:8000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914400" y="961900"/>
            <a:ext cx="751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//application/models/User_model.php 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insertUser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'fullname'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 (fullname, email, age)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('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')"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8"/>
          <p:cNvSpPr txBox="1"/>
          <p:nvPr/>
        </p:nvSpPr>
        <p:spPr>
          <a:xfrm>
            <a:off x="914400" y="843150"/>
            <a:ext cx="731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//application/controllers/User.php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'user_model'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$result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user_model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insertUser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$result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'/user'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"Has error"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374100" y="261250"/>
            <a:ext cx="8395800" cy="41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&lt;-- applications/views/user/add_user.php →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"/user/create"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ชื่อ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"fullname"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"กรอกชื่อ สกุล"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อีเมล์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"กรอกอีเมล์"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อายุ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"age"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"กรอกอายุ"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บันทึก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0"/>
          <p:cNvSpPr txBox="1"/>
          <p:nvPr/>
        </p:nvSpPr>
        <p:spPr>
          <a:xfrm>
            <a:off x="356250" y="463150"/>
            <a:ext cx="84315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User.php</a:t>
            </a:r>
            <a:endParaRPr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&lt;-- ปุ่ม แสดง --&gt;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"/user/show/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btn-info"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"fa fa-search"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แสดง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534400" y="522525"/>
            <a:ext cx="79326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application/model/User_model.php</a:t>
            </a:r>
            <a:endParaRPr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getUserByID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 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user_id 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'"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582700" y="589300"/>
            <a:ext cx="8193900" cy="3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ใช้งานอัตโนมัติ</a:t>
            </a:r>
            <a:endParaRPr sz="18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__construct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__construct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'user_model'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1735663" y="1812646"/>
            <a:ext cx="56721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"/>
                <a:ea typeface="Encode Sans"/>
                <a:cs typeface="Encode Sans"/>
                <a:sym typeface="Encode Sans"/>
              </a:rPr>
              <a:t>COURSE CONTENT</a:t>
            </a: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118" name="Google Shape;118;p16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70" y="2825175"/>
            <a:ext cx="752648" cy="8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250" y="1966400"/>
            <a:ext cx="1022520" cy="8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0300" y="2887182"/>
            <a:ext cx="752650" cy="92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9913" y="561112"/>
            <a:ext cx="1088525" cy="5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7357" y="1587162"/>
            <a:ext cx="960981" cy="5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6675" y="233013"/>
            <a:ext cx="881750" cy="8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40840" y="244525"/>
            <a:ext cx="845513" cy="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171900" y="44339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การพัฒนาเว็บแอพพลิเคชั่นในศตวรรษที่ 21</a:t>
            </a:r>
            <a:endParaRPr sz="1000">
              <a:solidFill>
                <a:srgbClr val="F6B26B"/>
              </a:solidFill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7700" y="2984073"/>
            <a:ext cx="923949" cy="9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27299" y="470552"/>
            <a:ext cx="592000" cy="8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188" y="2825175"/>
            <a:ext cx="830400" cy="8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3"/>
          <p:cNvSpPr txBox="1"/>
          <p:nvPr/>
        </p:nvSpPr>
        <p:spPr>
          <a:xfrm>
            <a:off x="1116300" y="538275"/>
            <a:ext cx="73863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user_model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getUserByID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];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'layout/header'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'user/show'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'layout/footer'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4"/>
          <p:cNvSpPr txBox="1"/>
          <p:nvPr/>
        </p:nvSpPr>
        <p:spPr>
          <a:xfrm>
            <a:off x="558150" y="320625"/>
            <a:ext cx="8324700" cy="4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div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class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=</a:t>
            </a:r>
            <a:r>
              <a:rPr lang="en">
                <a:solidFill>
                  <a:srgbClr val="CE9178"/>
                </a:solidFill>
                <a:latin typeface="Encode Sans"/>
                <a:ea typeface="Encode Sans"/>
                <a:cs typeface="Encode Sans"/>
                <a:sym typeface="Encode Sans"/>
              </a:rPr>
              <a:t>"card"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 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div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class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=</a:t>
            </a:r>
            <a:r>
              <a:rPr lang="en">
                <a:solidFill>
                  <a:srgbClr val="CE9178"/>
                </a:solidFill>
                <a:latin typeface="Encode Sans"/>
                <a:ea typeface="Encode Sans"/>
                <a:cs typeface="Encode Sans"/>
                <a:sym typeface="Encode Sans"/>
              </a:rPr>
              <a:t>"card-header"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ข้อมูล</a:t>
            </a:r>
            <a:endParaRPr>
              <a:solidFill>
                <a:srgbClr val="D4D4D4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     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div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class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=</a:t>
            </a:r>
            <a:r>
              <a:rPr lang="en">
                <a:solidFill>
                  <a:srgbClr val="CE9178"/>
                </a:solidFill>
                <a:latin typeface="Encode Sans"/>
                <a:ea typeface="Encode Sans"/>
                <a:cs typeface="Encode Sans"/>
                <a:sym typeface="Encode Sans"/>
              </a:rPr>
              <a:t>"float-right"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a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href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=</a:t>
            </a:r>
            <a:r>
              <a:rPr lang="en">
                <a:solidFill>
                  <a:srgbClr val="CE9178"/>
                </a:solidFill>
                <a:latin typeface="Encode Sans"/>
                <a:ea typeface="Encode Sans"/>
                <a:cs typeface="Encode Sans"/>
                <a:sym typeface="Encode Sans"/>
              </a:rPr>
              <a:t>"/user/edit/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&lt;?php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DCDCAA"/>
                </a:solidFill>
                <a:latin typeface="Encode Sans"/>
                <a:ea typeface="Encode Sans"/>
                <a:cs typeface="Encode Sans"/>
                <a:sym typeface="Encode Sans"/>
              </a:rPr>
              <a:t>echo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$user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-&gt;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user_id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?&gt;</a:t>
            </a:r>
            <a:r>
              <a:rPr lang="en">
                <a:solidFill>
                  <a:srgbClr val="CE9178"/>
                </a:solidFill>
                <a:latin typeface="Encode Sans"/>
                <a:ea typeface="Encode Sans"/>
                <a:cs typeface="Encode Sans"/>
                <a:sym typeface="Encode Sans"/>
              </a:rPr>
              <a:t>"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class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=</a:t>
            </a:r>
            <a:r>
              <a:rPr lang="en">
                <a:solidFill>
                  <a:srgbClr val="CE9178"/>
                </a:solidFill>
                <a:latin typeface="Encode Sans"/>
                <a:ea typeface="Encode Sans"/>
                <a:cs typeface="Encode Sans"/>
                <a:sym typeface="Encode Sans"/>
              </a:rPr>
              <a:t>"btn btn-warning"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แก้ไข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a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div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div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div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class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=</a:t>
            </a:r>
            <a:r>
              <a:rPr lang="en">
                <a:solidFill>
                  <a:srgbClr val="CE9178"/>
                </a:solidFill>
                <a:latin typeface="Encode Sans"/>
                <a:ea typeface="Encode Sans"/>
                <a:cs typeface="Encode Sans"/>
                <a:sym typeface="Encode Sans"/>
              </a:rPr>
              <a:t>"card-body"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 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p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strong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ชื่่อ :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strong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&lt;?php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DCDCAA"/>
                </a:solidFill>
                <a:latin typeface="Encode Sans"/>
                <a:ea typeface="Encode Sans"/>
                <a:cs typeface="Encode Sans"/>
                <a:sym typeface="Encode Sans"/>
              </a:rPr>
              <a:t>echo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$user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-&gt;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fullname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?&gt;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p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 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p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strong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อีเมล์ :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strong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&lt;?php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DCDCAA"/>
                </a:solidFill>
                <a:latin typeface="Encode Sans"/>
                <a:ea typeface="Encode Sans"/>
                <a:cs typeface="Encode Sans"/>
                <a:sym typeface="Encode Sans"/>
              </a:rPr>
              <a:t>echo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$user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-&gt;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email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?&gt;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p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 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p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&gt;&lt;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strong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อายุ :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strong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&lt;?php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DCDCAA"/>
                </a:solidFill>
                <a:latin typeface="Encode Sans"/>
                <a:ea typeface="Encode Sans"/>
                <a:cs typeface="Encode Sans"/>
                <a:sym typeface="Encode Sans"/>
              </a:rPr>
              <a:t>echo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$user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-&gt;</a:t>
            </a:r>
            <a:r>
              <a:rPr lang="en">
                <a:solidFill>
                  <a:srgbClr val="9CDCFE"/>
                </a:solidFill>
                <a:latin typeface="Encode Sans"/>
                <a:ea typeface="Encode Sans"/>
                <a:cs typeface="Encode Sans"/>
                <a:sym typeface="Encode Sans"/>
              </a:rPr>
              <a:t>age</a:t>
            </a: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?&gt;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p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D4D4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div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&lt;/</a:t>
            </a:r>
            <a:r>
              <a:rPr lang="en">
                <a:solidFill>
                  <a:srgbClr val="569CD6"/>
                </a:solidFill>
                <a:latin typeface="Encode Sans"/>
                <a:ea typeface="Encode Sans"/>
                <a:cs typeface="Encode Sans"/>
                <a:sym typeface="Encode Sans"/>
              </a:rPr>
              <a:t>div</a:t>
            </a:r>
            <a:r>
              <a:rPr lang="en">
                <a:solidFill>
                  <a:srgbClr val="808080"/>
                </a:solidFill>
                <a:latin typeface="Encode Sans"/>
                <a:ea typeface="Encode Sans"/>
                <a:cs typeface="Encode Sans"/>
                <a:sym typeface="Encode Sans"/>
              </a:rPr>
              <a:t>&gt;</a:t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5"/>
          <p:cNvSpPr txBox="1"/>
          <p:nvPr/>
        </p:nvSpPr>
        <p:spPr>
          <a:xfrm>
            <a:off x="403750" y="142450"/>
            <a:ext cx="8574000" cy="44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"/user/update/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ชื่อ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fullname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"fullname"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"กรอกชื่อ สกุล"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อีเมล์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"กรอกอีเมล์"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อายุ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"age"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"กรอกอายุ"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บันทึก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6"/>
          <p:cNvSpPr txBox="1"/>
          <p:nvPr/>
        </p:nvSpPr>
        <p:spPr>
          <a:xfrm>
            <a:off x="0" y="296875"/>
            <a:ext cx="9144000" cy="3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 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'fullname'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fullname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email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age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user_id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7"/>
          <p:cNvSpPr txBox="1"/>
          <p:nvPr/>
        </p:nvSpPr>
        <p:spPr>
          <a:xfrm>
            <a:off x="783775" y="665025"/>
            <a:ext cx="7386300" cy="3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"javascript: return confirm('แน่ใจหรือ ?')"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"/user/delete/</a:t>
            </a:r>
            <a:r>
              <a:rPr lang="en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btn-danger"</a:t>
            </a:r>
            <a:r>
              <a:rPr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"fa fa-times"</a:t>
            </a:r>
            <a:r>
              <a:rPr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ลบ</a:t>
            </a:r>
            <a:r>
              <a:rPr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783775" y="296875"/>
            <a:ext cx="78021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// application/controller/User.php 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$result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user_model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$result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'/user'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lang="en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"Has error"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// application/models/User_model.php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 </a:t>
            </a:r>
            <a:r>
              <a:rPr lang="en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user_id 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'"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9"/>
          <p:cNvSpPr txBox="1"/>
          <p:nvPr/>
        </p:nvSpPr>
        <p:spPr>
          <a:xfrm>
            <a:off x="0" y="0"/>
            <a:ext cx="9078900" cy="4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"exampleInputEmail1"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Email address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"Enter email"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small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"emailHelp"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"form-text text-muted"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We'll never share your email with anyone else.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small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"form-check"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"checkbox"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"form-check-input"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"form-check-label"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Check me out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Submit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0"/>
          <p:cNvSpPr txBox="1"/>
          <p:nvPr/>
        </p:nvSpPr>
        <p:spPr>
          <a:xfrm>
            <a:off x="0" y="0"/>
            <a:ext cx="9084600" cy="4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"row"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"col-8"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"col-4"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"card"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"card-header"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"fa fa-user"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เข้าสู่ระบบ</a:t>
            </a:r>
            <a:endParaRPr sz="9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"card-body"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สวัสดี, บุคคลทั่วไป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"/login"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"ชื่อผู้ใช้"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"รหัสผ่าน"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สมัครสมาชิก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บันทึก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1"/>
          <p:cNvSpPr txBox="1"/>
          <p:nvPr/>
        </p:nvSpPr>
        <p:spPr>
          <a:xfrm>
            <a:off x="237500" y="95000"/>
            <a:ext cx="8657100" cy="4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sz="18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CI_Controller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login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'username'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'password'</a:t>
            </a: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52"/>
          <p:cNvSpPr txBox="1"/>
          <p:nvPr/>
        </p:nvSpPr>
        <p:spPr>
          <a:xfrm>
            <a:off x="0" y="0"/>
            <a:ext cx="9144000" cy="4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"/user/create"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ชื่อผู้ใช้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"กรอกชื่อผู้ใช้"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รหัสผ่าน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"กรอกรหัสผ่าน"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ชื่อ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"fullname"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"กรอกชื่อ สกุล"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อีเมล์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"กรอกอีเมล์"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อายุ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"age"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"กรอกอายุ"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บันทึก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idx="4294967295" type="title"/>
          </p:nvPr>
        </p:nvSpPr>
        <p:spPr>
          <a:xfrm>
            <a:off x="0" y="0"/>
            <a:ext cx="9144000" cy="45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A3B21"/>
                </a:solidFill>
              </a:rPr>
              <a:t>ยุคสมัยของเว็บไซต์</a:t>
            </a:r>
            <a:endParaRPr sz="2400">
              <a:solidFill>
                <a:srgbClr val="BA3B2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A3B21"/>
                </a:solidFill>
              </a:rPr>
              <a:t>History of website </a:t>
            </a:r>
            <a:endParaRPr>
              <a:solidFill>
                <a:srgbClr val="BA3B21"/>
              </a:solidFill>
            </a:endParaRPr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241575" y="47087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การพัฒนาเว็บแอพพลิเคชั่นในศตวรรษที่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3"/>
          <p:cNvSpPr txBox="1"/>
          <p:nvPr/>
        </p:nvSpPr>
        <p:spPr>
          <a:xfrm>
            <a:off x="0" y="0"/>
            <a:ext cx="9144000" cy="45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"/user/update/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ชื่อผู้ใช้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"กรอกชื่อผู้ใช้"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รหัสผ่าน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"กรอกรหัสผ่าน"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ชื่อ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fullname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"fullname"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"กรอกชื่อ สกุล"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อีเมล์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"กรอกอีเมล์"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อายุ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"age"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"กรอกอายุ"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บันทึก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4"/>
          <p:cNvSpPr txBox="1"/>
          <p:nvPr/>
        </p:nvSpPr>
        <p:spPr>
          <a:xfrm>
            <a:off x="1270650" y="154375"/>
            <a:ext cx="6602700" cy="42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insertUser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'fullname'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'password'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 (username,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, pic, fullname, email, age)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('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$pic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')"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5"/>
          <p:cNvSpPr txBox="1"/>
          <p:nvPr/>
        </p:nvSpPr>
        <p:spPr>
          <a:xfrm>
            <a:off x="1490400" y="653150"/>
            <a:ext cx="616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 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'fullname'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'password'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username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pic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$pic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fullname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email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age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user_id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56"/>
          <p:cNvSpPr txBox="1"/>
          <p:nvPr/>
        </p:nvSpPr>
        <p:spPr>
          <a:xfrm>
            <a:off x="59500" y="59375"/>
            <a:ext cx="9144000" cy="4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08B4E"/>
                </a:solidFill>
                <a:latin typeface="Consolas"/>
                <a:ea typeface="Consolas"/>
                <a:cs typeface="Consolas"/>
                <a:sym typeface="Consolas"/>
              </a:rPr>
              <a:t>// Auth</a:t>
            </a:r>
            <a:endParaRPr sz="1050">
              <a:solidFill>
                <a:srgbClr val="608B4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checkLogin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 $password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username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login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'password'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$result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user_model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checkLogin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$result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num_rows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&gt; </a:t>
            </a:r>
            <a:r>
              <a:rPr lang="en" sz="10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'/profile'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57"/>
          <p:cNvSpPr txBox="1"/>
          <p:nvPr/>
        </p:nvSpPr>
        <p:spPr>
          <a:xfrm>
            <a:off x="1080675" y="475025"/>
            <a:ext cx="66978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$result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2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200">
              <a:solidFill>
                <a:srgbClr val="608B4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'user_id'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'username'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'user_type_id'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user_type_id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endParaRPr sz="12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];</a:t>
            </a:r>
            <a:endParaRPr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200">
              <a:solidFill>
                <a:srgbClr val="608B4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2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set_userdata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2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'/user/profile'</a:t>
            </a:r>
            <a:r>
              <a:rPr lang="en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58"/>
          <p:cNvSpPr txBox="1"/>
          <p:nvPr/>
        </p:nvSpPr>
        <p:spPr>
          <a:xfrm>
            <a:off x="0" y="0"/>
            <a:ext cx="9144000" cy="4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has_userdata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'user_id'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9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สวัสดี, 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userdata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'fullname'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"/auth/logout"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ออกจากระบบ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} </a:t>
            </a:r>
            <a:r>
              <a:rPr lang="en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สวัสดี, บุคคลทั่วไป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"/auth/login"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"ชื่อผู้ใช้"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"รหัสผ่าน"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สมัครสมาชิก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เข้าสู่ระบบ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}</a:t>
            </a:r>
            <a:endParaRPr sz="9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</a:t>
            </a:r>
            <a:endParaRPr sz="9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1033175" y="771900"/>
            <a:ext cx="739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"/user/show/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btn-info"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"fa fa-search"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แสดง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has_userdata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'user_id'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and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userdata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'user_type_id'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==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'1'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"/user/edit/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btn-warning"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"fa fa-edit"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แก้ไข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"javascript: return confirm('แน่ใจหรือ ?')"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"/user/delete/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btn-danger"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"fa fa-times"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ลบ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60"/>
          <p:cNvSpPr txBox="1"/>
          <p:nvPr/>
        </p:nvSpPr>
        <p:spPr>
          <a:xfrm>
            <a:off x="1662525" y="783775"/>
            <a:ext cx="512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Play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CI_Controller</a:t>
            </a:r>
            <a:endParaRPr sz="105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'user_model'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user_model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'&lt;pre&gt;'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print_r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'&lt;/pre&gt;'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1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61"/>
          <p:cNvSpPr txBox="1"/>
          <p:nvPr/>
        </p:nvSpPr>
        <p:spPr>
          <a:xfrm>
            <a:off x="1092500" y="890650"/>
            <a:ext cx="679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</a:t>
            </a:r>
            <a:endParaRPr sz="10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INNER JOIN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user_types</a:t>
            </a:r>
            <a:endParaRPr sz="10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users.user_type_id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user_types.user_type_id"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62"/>
          <p:cNvSpPr txBox="1"/>
          <p:nvPr/>
        </p:nvSpPr>
        <p:spPr>
          <a:xfrm>
            <a:off x="1971275" y="855025"/>
            <a:ext cx="551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// application/models/User_type_model.php</a:t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User_type_model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CI_Model</a:t>
            </a:r>
            <a:endParaRPr sz="105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getUserType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user_types"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1.0 (STATIC)</a:t>
            </a:r>
            <a:endParaRPr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597500" y="1389488"/>
            <a:ext cx="3953100" cy="25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เป็นยุคแรกของเว็บไซต์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Read-Only Content ผู้เขียนเว็บไซต์เป็นคนอัพเดทข้อมูลทุกอย่าง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ผู้ใช้งานมีหน้าที่เพียงเข้าชมเว็บไซต์เพียงอย่างเดียว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มีตัวอักษร กราฟฟิค รูปภาพและมัลติมีเดีย และใช้ Hyperlink ในการเชี่อมโยงระหว่างหน้า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ไม่มี User Data เกิดขึ้นในยุคนี้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75" y="1515875"/>
            <a:ext cx="3623240" cy="22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597500" y="47087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การพัฒนาเว็บแอพพลิเคชั่นในศตวรรษที่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63"/>
          <p:cNvSpPr txBox="1"/>
          <p:nvPr/>
        </p:nvSpPr>
        <p:spPr>
          <a:xfrm>
            <a:off x="813450" y="617525"/>
            <a:ext cx="751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// application/models/User_model.php</a:t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insertUser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'fullname'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$user_type_id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'user_type_id'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'password'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 (user_type_id, username,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, pic, fullname, email, age)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('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$user_type_id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$pic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')"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64"/>
          <p:cNvSpPr txBox="1"/>
          <p:nvPr/>
        </p:nvSpPr>
        <p:spPr>
          <a:xfrm>
            <a:off x="1015350" y="439400"/>
            <a:ext cx="71133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// application/models/User_model.php</a:t>
            </a:r>
            <a:endParaRPr sz="10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 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'fullname'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'age'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'username'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'password'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$user_type_id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'user_type_id'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$pic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users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user_type_id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$user_type_id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username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$password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pic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$pic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fullname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$fullname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email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$email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 age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$age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user_id 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'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$userID</a:t>
            </a:r>
            <a:r>
              <a:rPr lang="en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'"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$this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$query</a:t>
            </a: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5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ขอความร่วมมือในการประเมินผลการอบรม</a:t>
            </a:r>
            <a:endParaRPr/>
          </a:p>
        </p:txBody>
      </p:sp>
      <p:sp>
        <p:nvSpPr>
          <p:cNvPr id="492" name="Google Shape;492;p65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988" y="1163650"/>
            <a:ext cx="3520226" cy="32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6"/>
          <p:cNvSpPr txBox="1"/>
          <p:nvPr>
            <p:ph idx="4294967295" type="ctrTitle"/>
          </p:nvPr>
        </p:nvSpPr>
        <p:spPr>
          <a:xfrm>
            <a:off x="685800" y="1354750"/>
            <a:ext cx="443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HAVE ANY QUESTION ?</a:t>
            </a:r>
            <a:endParaRPr sz="3600"/>
          </a:p>
        </p:txBody>
      </p:sp>
      <p:sp>
        <p:nvSpPr>
          <p:cNvPr id="499" name="Google Shape;499;p66"/>
          <p:cNvSpPr txBox="1"/>
          <p:nvPr>
            <p:ph idx="4294967295" type="subTitle"/>
          </p:nvPr>
        </p:nvSpPr>
        <p:spPr>
          <a:xfrm>
            <a:off x="685800" y="2820025"/>
            <a:ext cx="2987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มีคำถามไหม​ ? </a:t>
            </a:r>
            <a:endParaRPr/>
          </a:p>
        </p:txBody>
      </p:sp>
      <p:sp>
        <p:nvSpPr>
          <p:cNvPr id="500" name="Google Shape;500;p66"/>
          <p:cNvSpPr/>
          <p:nvPr/>
        </p:nvSpPr>
        <p:spPr>
          <a:xfrm>
            <a:off x="7270660" y="3329856"/>
            <a:ext cx="332070" cy="31707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66"/>
          <p:cNvGrpSpPr/>
          <p:nvPr/>
        </p:nvGrpSpPr>
        <p:grpSpPr>
          <a:xfrm>
            <a:off x="6858619" y="1549382"/>
            <a:ext cx="1422686" cy="1423059"/>
            <a:chOff x="6654650" y="3665275"/>
            <a:chExt cx="409100" cy="409125"/>
          </a:xfrm>
        </p:grpSpPr>
        <p:sp>
          <p:nvSpPr>
            <p:cNvPr id="502" name="Google Shape;502;p6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66"/>
          <p:cNvGrpSpPr/>
          <p:nvPr/>
        </p:nvGrpSpPr>
        <p:grpSpPr>
          <a:xfrm rot="1056978">
            <a:off x="5487385" y="2667859"/>
            <a:ext cx="939944" cy="940012"/>
            <a:chOff x="570875" y="4322250"/>
            <a:chExt cx="443300" cy="443325"/>
          </a:xfrm>
        </p:grpSpPr>
        <p:sp>
          <p:nvSpPr>
            <p:cNvPr id="505" name="Google Shape;505;p6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66"/>
          <p:cNvSpPr/>
          <p:nvPr/>
        </p:nvSpPr>
        <p:spPr>
          <a:xfrm rot="2466644">
            <a:off x="5592882" y="1825071"/>
            <a:ext cx="461391" cy="44055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6"/>
          <p:cNvSpPr/>
          <p:nvPr/>
        </p:nvSpPr>
        <p:spPr>
          <a:xfrm rot="-1609331">
            <a:off x="6267631" y="2102268"/>
            <a:ext cx="332013" cy="31701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6"/>
          <p:cNvSpPr/>
          <p:nvPr/>
        </p:nvSpPr>
        <p:spPr>
          <a:xfrm rot="2925939">
            <a:off x="8280859" y="2353418"/>
            <a:ext cx="248651" cy="23742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6"/>
          <p:cNvSpPr/>
          <p:nvPr/>
        </p:nvSpPr>
        <p:spPr>
          <a:xfrm rot="-1609494">
            <a:off x="7246102" y="762887"/>
            <a:ext cx="224006" cy="21388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6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66"/>
          <p:cNvSpPr txBox="1"/>
          <p:nvPr/>
        </p:nvSpPr>
        <p:spPr>
          <a:xfrm>
            <a:off x="254250" y="47087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การพัฒนาเว็บแอพพลิเคชั่นในศตวรรษที่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67"/>
          <p:cNvSpPr txBox="1"/>
          <p:nvPr>
            <p:ph idx="4294967295" type="ctrTitle"/>
          </p:nvPr>
        </p:nvSpPr>
        <p:spPr>
          <a:xfrm>
            <a:off x="747000" y="1991850"/>
            <a:ext cx="437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55C21"/>
                </a:solidFill>
              </a:rPr>
              <a:t>THANKS</a:t>
            </a:r>
            <a:r>
              <a:rPr lang="en" sz="6000">
                <a:solidFill>
                  <a:srgbClr val="F55C21"/>
                </a:solidFill>
              </a:rPr>
              <a:t>!</a:t>
            </a:r>
            <a:endParaRPr sz="6000">
              <a:solidFill>
                <a:srgbClr val="F55C21"/>
              </a:solidFill>
            </a:endParaRPr>
          </a:p>
        </p:txBody>
      </p:sp>
      <p:grpSp>
        <p:nvGrpSpPr>
          <p:cNvPr id="521" name="Google Shape;521;p67"/>
          <p:cNvGrpSpPr/>
          <p:nvPr/>
        </p:nvGrpSpPr>
        <p:grpSpPr>
          <a:xfrm>
            <a:off x="5397193" y="1023197"/>
            <a:ext cx="2668517" cy="2466838"/>
            <a:chOff x="5975075" y="2327500"/>
            <a:chExt cx="420100" cy="388350"/>
          </a:xfrm>
        </p:grpSpPr>
        <p:sp>
          <p:nvSpPr>
            <p:cNvPr id="522" name="Google Shape;522;p6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4F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F4F5C"/>
                </a:solidFill>
              </a:endParaRPr>
            </a:p>
          </p:txBody>
        </p:sp>
        <p:sp>
          <p:nvSpPr>
            <p:cNvPr id="523" name="Google Shape;523;p6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4F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F4F5C"/>
                </a:solidFill>
              </a:endParaRPr>
            </a:p>
          </p:txBody>
        </p:sp>
      </p:grpSp>
      <p:sp>
        <p:nvSpPr>
          <p:cNvPr id="524" name="Google Shape;524;p67"/>
          <p:cNvSpPr txBox="1"/>
          <p:nvPr/>
        </p:nvSpPr>
        <p:spPr>
          <a:xfrm>
            <a:off x="349250" y="47087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การพัฒนาเว็บแอพพลิเคชั่นในศตวรรษที่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 2.0 (DYNAMIC)</a:t>
            </a:r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549600" y="1200150"/>
            <a:ext cx="3740400" cy="25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" sz="12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ยุคแห่งสังคมออนไลน์ การแลกเปลี่ยนความรู้ และ Social Media</a:t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" sz="12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สามารถใช้คำ (Keywords) ในการค้นหาสิ่งที่ต้องการได้</a:t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" sz="12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ผู้ใช้งานเว็บมีส่วนร่วมในการสร้าง Content</a:t>
            </a:r>
            <a:endParaRPr/>
          </a:p>
        </p:txBody>
      </p:sp>
      <p:pic>
        <p:nvPicPr>
          <p:cNvPr descr="buildings1.jpg"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51162" r="0" t="0"/>
          <a:stretch/>
        </p:blipFill>
        <p:spPr>
          <a:xfrm>
            <a:off x="5155375" y="0"/>
            <a:ext cx="3988624" cy="4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8386" l="0" r="11684" t="2304"/>
          <a:stretch/>
        </p:blipFill>
        <p:spPr>
          <a:xfrm>
            <a:off x="5155375" y="0"/>
            <a:ext cx="3988625" cy="459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583625" y="47087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การพัฒนาเว็บแอพพลิเคชั่นในศตวรรษที่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3.0 (</a:t>
            </a:r>
            <a:r>
              <a:rPr lang="en"/>
              <a:t>Semantic</a:t>
            </a:r>
            <a:r>
              <a:rPr lang="en"/>
              <a:t>)</a:t>
            </a:r>
            <a:endParaRPr/>
          </a:p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549600" y="1313088"/>
            <a:ext cx="3953100" cy="25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 เว็บเชิงความหมายที่จัดเก็บข้อมูลที่มีโครงสร้างสามารถวิเคราะห์ จำแนก จัดแบ่งเนื้อหาได้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ค้นหาข้อมูลที่มีความแม่นยำและใกล้เคียงมากขึ้น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การเชื่อมโยงของข้อมูลที่สัมพันธ์กัน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975" y="1516500"/>
            <a:ext cx="3691626" cy="2110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608975" y="47087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การพัฒนาเว็บแอพพลิเคชั่นในศตวรรษที่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4.0 (SYMBIOTIC WEB)</a:t>
            </a:r>
            <a:endParaRPr/>
          </a:p>
        </p:txBody>
      </p:sp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597500" y="1389488"/>
            <a:ext cx="3953100" cy="25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AI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Big data, </a:t>
            </a: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Data Mining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อยู่ทุกหนทุกแห่งไม่ว่าจะอยู่ในอุปกรณ์ใดก็ตาม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Real-time Web Application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ExtraLight"/>
              <a:buChar char="▪"/>
            </a:pPr>
            <a:r>
              <a:rPr lang="en" sz="12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rPr>
              <a:t>การรู้พิกัด</a:t>
            </a:r>
            <a:endParaRPr sz="1200">
              <a:solidFill>
                <a:srgbClr val="F3F3F3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600" y="1330063"/>
            <a:ext cx="3778449" cy="24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627975" y="4708738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การพัฒนาเว็บแอพพลิเคชั่นในศตวรรษที่ 21</a:t>
            </a:r>
            <a:endParaRPr sz="10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 APPLICATION ? </a:t>
            </a:r>
            <a:endParaRPr/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549600" y="1063375"/>
            <a:ext cx="3639000" cy="20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Encode Sans"/>
                <a:ea typeface="Encode Sans"/>
                <a:cs typeface="Encode Sans"/>
                <a:sym typeface="Encode Sans"/>
              </a:rPr>
              <a:t>เว็บแอพพลิเคชั่นคืออะไร?</a:t>
            </a:r>
            <a:endParaRPr sz="1200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Encode Sans"/>
                <a:ea typeface="Encode Sans"/>
                <a:cs typeface="Encode Sans"/>
                <a:sym typeface="Encode Sans"/>
              </a:rPr>
              <a:t>เว็บแอพพลิเคชั่นคือ แอพพลิเคชั่น (โปรแกรม) ที่ถูกเก็บไว้ที่ฝั่ง server และเรียกใช้งานผ่านเว็บเบราเซอร์</a:t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Encode Sans"/>
                <a:ea typeface="Encode Sans"/>
                <a:cs typeface="Encode Sans"/>
                <a:sym typeface="Encode Sans"/>
              </a:rPr>
              <a:t>โดยทั่วไปการพัฒนาเว็บแอพพลิเคชั่นจะถูกพัฒนาด้วยภาษาที่รองรับเว็บเบราเซอร์ด้วยภาษาเช่น JavaScript, HTML, CSS ในฝั่ง Client และ พัฒนาโปรแกรมฝั่งเซิฟเวอร์ด้วยภาษาเช่น PHP, ASP, Python, JS</a:t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000" y="1063375"/>
            <a:ext cx="3638996" cy="189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549600" y="4708750"/>
            <a:ext cx="242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6B26B"/>
                </a:solidFill>
              </a:rPr>
              <a:t>การพัฒนาเว็บแอพพลิเคชั่นใน</a:t>
            </a:r>
            <a:r>
              <a:rPr lang="en" sz="1000">
                <a:solidFill>
                  <a:srgbClr val="F6B26B"/>
                </a:solidFill>
              </a:rPr>
              <a:t>ศตวรรษ</a:t>
            </a:r>
            <a:r>
              <a:rPr lang="en" sz="1000">
                <a:solidFill>
                  <a:srgbClr val="F6B26B"/>
                </a:solidFill>
              </a:rPr>
              <a:t>ที่ 21</a:t>
            </a:r>
            <a:endParaRPr sz="1000">
              <a:solidFill>
                <a:srgbClr val="F6B26B"/>
              </a:solidFill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4190250" y="3036700"/>
            <a:ext cx="3940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</a:rPr>
              <a:t>รูปตัวอย่างเว็บแอพพลิเคชั่น ระบบจองรถออนไลน์มหาวิทยาลัยราชภัฏเชียงใหม่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descr="Diagram of how a web application works"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150" y="3270013"/>
            <a:ext cx="730567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